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74" r:id="rId5"/>
    <p:sldId id="758" r:id="rId6"/>
    <p:sldId id="759" r:id="rId7"/>
    <p:sldId id="761" r:id="rId8"/>
    <p:sldId id="762" r:id="rId9"/>
    <p:sldId id="763" r:id="rId10"/>
    <p:sldId id="764" r:id="rId11"/>
    <p:sldId id="765" r:id="rId12"/>
    <p:sldId id="766" r:id="rId13"/>
    <p:sldId id="767" r:id="rId14"/>
    <p:sldId id="768" r:id="rId15"/>
    <p:sldId id="771" r:id="rId16"/>
    <p:sldId id="769" r:id="rId17"/>
    <p:sldId id="772" r:id="rId18"/>
    <p:sldId id="776" r:id="rId19"/>
    <p:sldId id="773" r:id="rId20"/>
    <p:sldId id="774" r:id="rId21"/>
    <p:sldId id="775" r:id="rId22"/>
    <p:sldId id="777" r:id="rId23"/>
    <p:sldId id="778" r:id="rId24"/>
    <p:sldId id="69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1196211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br>
              <a:rPr lang="fi-FI" dirty="0"/>
            </a:b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Operator overloading</a:t>
            </a:r>
          </a:p>
          <a:p>
            <a:endParaRPr lang="fi-FI" dirty="0"/>
          </a:p>
          <a:p>
            <a:r>
              <a:rPr lang="fi-FI" dirty="0" err="1"/>
              <a:t>Example</a:t>
            </a:r>
            <a:r>
              <a:rPr lang="fi-FI" dirty="0"/>
              <a:t>: </a:t>
            </a:r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subtract</a:t>
            </a:r>
            <a:r>
              <a:rPr lang="fi-FI" dirty="0"/>
              <a:t>, </a:t>
            </a:r>
            <a:r>
              <a:rPr lang="fi-FI" dirty="0" err="1"/>
              <a:t>multiplication</a:t>
            </a:r>
            <a:r>
              <a:rPr lang="fi-FI" dirty="0"/>
              <a:t> and division of </a:t>
            </a:r>
            <a:r>
              <a:rPr lang="fi-FI" dirty="0" err="1"/>
              <a:t>Vector</a:t>
            </a:r>
            <a:endParaRPr lang="fi-FI" dirty="0"/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43670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Class attributes</a:t>
            </a:r>
          </a:p>
          <a:p>
            <a:endParaRPr lang="fi-FI" dirty="0"/>
          </a:p>
          <a:p>
            <a:pPr fontAlgn="base"/>
            <a:r>
              <a:rPr lang="fi-FI" dirty="0"/>
              <a:t>A Python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attribute</a:t>
            </a:r>
            <a:r>
              <a:rPr lang="fi-FI" dirty="0"/>
              <a:t> is an </a:t>
            </a:r>
            <a:r>
              <a:rPr lang="fi-FI" dirty="0" err="1"/>
              <a:t>attribute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, </a:t>
            </a:r>
            <a:r>
              <a:rPr lang="fi-FI" dirty="0" err="1"/>
              <a:t>rather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an </a:t>
            </a:r>
            <a:r>
              <a:rPr lang="fi-FI" dirty="0" err="1"/>
              <a:t>attribute</a:t>
            </a:r>
            <a:r>
              <a:rPr lang="fi-FI" dirty="0"/>
              <a:t> of an </a:t>
            </a:r>
            <a:r>
              <a:rPr lang="fi-FI" i="1" dirty="0" err="1"/>
              <a:t>instance</a:t>
            </a:r>
            <a:r>
              <a:rPr lang="fi-FI" dirty="0"/>
              <a:t> of a </a:t>
            </a:r>
            <a:r>
              <a:rPr lang="fi-FI" dirty="0" err="1"/>
              <a:t>class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close</a:t>
            </a:r>
            <a:r>
              <a:rPr lang="fi-FI" dirty="0"/>
              <a:t> to </a:t>
            </a:r>
            <a:r>
              <a:rPr lang="fi-FI" dirty="0" err="1"/>
              <a:t>what</a:t>
            </a:r>
            <a:r>
              <a:rPr lang="fi-FI" dirty="0"/>
              <a:t> Java and C++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static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 of </a:t>
            </a:r>
            <a:r>
              <a:rPr lang="fi-FI" dirty="0" err="1"/>
              <a:t>class</a:t>
            </a:r>
            <a:r>
              <a:rPr lang="fi-FI" dirty="0"/>
              <a:t>.</a:t>
            </a:r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41682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Class attributes</a:t>
            </a:r>
          </a:p>
          <a:p>
            <a:endParaRPr lang="fi-FI" dirty="0"/>
          </a:p>
          <a:p>
            <a:r>
              <a:rPr lang="fi-FI" sz="2400" dirty="0"/>
              <a:t>An </a:t>
            </a:r>
            <a:r>
              <a:rPr lang="fi-FI" sz="2400" dirty="0" err="1"/>
              <a:t>instance</a:t>
            </a:r>
            <a:r>
              <a:rPr lang="fi-FI" sz="2400" dirty="0"/>
              <a:t> </a:t>
            </a:r>
            <a:r>
              <a:rPr lang="fi-FI" sz="2400" dirty="0" err="1"/>
              <a:t>attribute</a:t>
            </a:r>
            <a:r>
              <a:rPr lang="fi-FI" sz="2400" dirty="0"/>
              <a:t> is a Python </a:t>
            </a:r>
            <a:r>
              <a:rPr lang="fi-FI" sz="2400" dirty="0" err="1"/>
              <a:t>variable</a:t>
            </a:r>
            <a:r>
              <a:rPr lang="fi-FI" sz="2400" dirty="0"/>
              <a:t> </a:t>
            </a:r>
            <a:r>
              <a:rPr lang="fi-FI" sz="2400" dirty="0" err="1"/>
              <a:t>belonging</a:t>
            </a:r>
            <a:r>
              <a:rPr lang="fi-FI" sz="2400" dirty="0"/>
              <a:t> to </a:t>
            </a:r>
            <a:r>
              <a:rPr lang="fi-FI" sz="2400" dirty="0" err="1"/>
              <a:t>one</a:t>
            </a:r>
            <a:r>
              <a:rPr lang="fi-FI" sz="2400" dirty="0"/>
              <a:t>, and </a:t>
            </a:r>
            <a:r>
              <a:rPr lang="fi-FI" sz="2400" dirty="0" err="1"/>
              <a:t>only</a:t>
            </a:r>
            <a:r>
              <a:rPr lang="fi-FI" sz="2400" dirty="0"/>
              <a:t> </a:t>
            </a:r>
            <a:r>
              <a:rPr lang="fi-FI" sz="2400" dirty="0" err="1"/>
              <a:t>one</a:t>
            </a:r>
            <a:r>
              <a:rPr lang="fi-FI" sz="2400" dirty="0"/>
              <a:t>, </a:t>
            </a:r>
            <a:r>
              <a:rPr lang="fi-FI" sz="2400" dirty="0" err="1"/>
              <a:t>object</a:t>
            </a:r>
            <a:r>
              <a:rPr lang="fi-FI" sz="2400" dirty="0"/>
              <a:t>. </a:t>
            </a:r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variable</a:t>
            </a:r>
            <a:r>
              <a:rPr lang="fi-FI" sz="2400" dirty="0"/>
              <a:t> is </a:t>
            </a:r>
            <a:r>
              <a:rPr lang="fi-FI" sz="2400" dirty="0" err="1"/>
              <a:t>only</a:t>
            </a:r>
            <a:r>
              <a:rPr lang="fi-FI" sz="2400" dirty="0"/>
              <a:t> </a:t>
            </a:r>
            <a:r>
              <a:rPr lang="fi-FI" sz="2400" dirty="0" err="1"/>
              <a:t>accessible</a:t>
            </a:r>
            <a:r>
              <a:rPr lang="fi-FI" sz="2400" dirty="0"/>
              <a:t> in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scope</a:t>
            </a:r>
            <a:r>
              <a:rPr lang="fi-FI" sz="2400" dirty="0"/>
              <a:t> of </a:t>
            </a:r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object</a:t>
            </a:r>
            <a:r>
              <a:rPr lang="fi-FI" sz="2400" dirty="0"/>
              <a:t> and it is </a:t>
            </a:r>
            <a:r>
              <a:rPr lang="fi-FI" sz="2400" dirty="0" err="1"/>
              <a:t>defined</a:t>
            </a:r>
            <a:r>
              <a:rPr lang="fi-FI" sz="2400" dirty="0"/>
              <a:t> inside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constructor</a:t>
            </a:r>
            <a:r>
              <a:rPr lang="fi-FI" sz="2400" dirty="0"/>
              <a:t> </a:t>
            </a:r>
            <a:r>
              <a:rPr lang="fi-FI" sz="2400" dirty="0" err="1"/>
              <a:t>function</a:t>
            </a:r>
            <a:r>
              <a:rPr lang="fi-FI" sz="2400" dirty="0"/>
              <a:t>, __</a:t>
            </a:r>
            <a:r>
              <a:rPr lang="fi-FI" sz="2400" dirty="0" err="1"/>
              <a:t>init</a:t>
            </a:r>
            <a:r>
              <a:rPr lang="fi-FI" sz="2400" dirty="0"/>
              <a:t>__(</a:t>
            </a:r>
            <a:r>
              <a:rPr lang="fi-FI" sz="2400" dirty="0" err="1"/>
              <a:t>self</a:t>
            </a:r>
            <a:r>
              <a:rPr lang="fi-FI" sz="2400" dirty="0"/>
              <a:t>,..) of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class</a:t>
            </a:r>
            <a:r>
              <a:rPr lang="fi-FI" sz="2400" dirty="0"/>
              <a:t>.</a:t>
            </a:r>
          </a:p>
          <a:p>
            <a:endParaRPr lang="fi-FI" sz="2400" dirty="0"/>
          </a:p>
          <a:p>
            <a:r>
              <a:rPr lang="fi-FI" sz="2400" dirty="0"/>
              <a:t>A </a:t>
            </a:r>
            <a:r>
              <a:rPr lang="fi-FI" sz="2400" dirty="0" err="1"/>
              <a:t>class</a:t>
            </a:r>
            <a:r>
              <a:rPr lang="fi-FI" sz="2400" dirty="0"/>
              <a:t> </a:t>
            </a:r>
            <a:r>
              <a:rPr lang="fi-FI" sz="2400" dirty="0" err="1"/>
              <a:t>attribute</a:t>
            </a:r>
            <a:r>
              <a:rPr lang="fi-FI" sz="2400" dirty="0"/>
              <a:t> is a Python </a:t>
            </a:r>
            <a:r>
              <a:rPr lang="fi-FI" sz="2400" dirty="0" err="1"/>
              <a:t>variable</a:t>
            </a:r>
            <a:r>
              <a:rPr lang="fi-FI" sz="2400" dirty="0"/>
              <a:t> </a:t>
            </a:r>
            <a:r>
              <a:rPr lang="fi-FI" sz="2400" dirty="0" err="1"/>
              <a:t>that</a:t>
            </a:r>
            <a:r>
              <a:rPr lang="fi-FI" sz="2400" dirty="0"/>
              <a:t> </a:t>
            </a:r>
            <a:r>
              <a:rPr lang="fi-FI" sz="2400" dirty="0" err="1"/>
              <a:t>belongs</a:t>
            </a:r>
            <a:r>
              <a:rPr lang="fi-FI" sz="2400" dirty="0"/>
              <a:t> to a </a:t>
            </a:r>
            <a:r>
              <a:rPr lang="fi-FI" sz="2400" dirty="0" err="1"/>
              <a:t>class</a:t>
            </a:r>
            <a:r>
              <a:rPr lang="fi-FI" sz="2400" dirty="0"/>
              <a:t> </a:t>
            </a:r>
            <a:r>
              <a:rPr lang="fi-FI" sz="2400" dirty="0" err="1"/>
              <a:t>rather</a:t>
            </a:r>
            <a:r>
              <a:rPr lang="fi-FI" sz="2400" dirty="0"/>
              <a:t> </a:t>
            </a:r>
            <a:r>
              <a:rPr lang="fi-FI" sz="2400" dirty="0" err="1"/>
              <a:t>than</a:t>
            </a:r>
            <a:r>
              <a:rPr lang="fi-FI" sz="2400" dirty="0"/>
              <a:t> a </a:t>
            </a:r>
            <a:r>
              <a:rPr lang="fi-FI" sz="2400" dirty="0" err="1"/>
              <a:t>particular</a:t>
            </a:r>
            <a:r>
              <a:rPr lang="fi-FI" sz="2400" dirty="0"/>
              <a:t> </a:t>
            </a:r>
            <a:r>
              <a:rPr lang="fi-FI" sz="2400" dirty="0" err="1"/>
              <a:t>object</a:t>
            </a:r>
            <a:r>
              <a:rPr lang="fi-FI" sz="2400" dirty="0"/>
              <a:t>. It is </a:t>
            </a:r>
            <a:r>
              <a:rPr lang="fi-FI" sz="2400" dirty="0" err="1"/>
              <a:t>shared</a:t>
            </a:r>
            <a:r>
              <a:rPr lang="fi-FI" sz="2400" dirty="0"/>
              <a:t> </a:t>
            </a:r>
            <a:r>
              <a:rPr lang="fi-FI" sz="2400" dirty="0" err="1"/>
              <a:t>between</a:t>
            </a:r>
            <a:r>
              <a:rPr lang="fi-FI" sz="2400" dirty="0"/>
              <a:t> </a:t>
            </a:r>
            <a:r>
              <a:rPr lang="fi-FI" sz="2400" dirty="0" err="1"/>
              <a:t>all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objects</a:t>
            </a:r>
            <a:r>
              <a:rPr lang="fi-FI" sz="2400" dirty="0"/>
              <a:t> of </a:t>
            </a:r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class</a:t>
            </a:r>
            <a:r>
              <a:rPr lang="fi-FI" sz="2400" dirty="0"/>
              <a:t> and it is </a:t>
            </a:r>
            <a:r>
              <a:rPr lang="fi-FI" sz="2400" dirty="0" err="1"/>
              <a:t>defined</a:t>
            </a:r>
            <a:r>
              <a:rPr lang="fi-FI" sz="2400" dirty="0"/>
              <a:t> outside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constructor</a:t>
            </a:r>
            <a:r>
              <a:rPr lang="fi-FI" sz="2400" dirty="0"/>
              <a:t> </a:t>
            </a:r>
            <a:r>
              <a:rPr lang="fi-FI" sz="2400" dirty="0" err="1"/>
              <a:t>function</a:t>
            </a:r>
            <a:r>
              <a:rPr lang="fi-FI" sz="2400" dirty="0"/>
              <a:t>, __</a:t>
            </a:r>
            <a:r>
              <a:rPr lang="fi-FI" sz="2400" dirty="0" err="1"/>
              <a:t>init</a:t>
            </a:r>
            <a:r>
              <a:rPr lang="fi-FI" sz="2400" dirty="0"/>
              <a:t>__(</a:t>
            </a:r>
            <a:r>
              <a:rPr lang="fi-FI" sz="2400" dirty="0" err="1"/>
              <a:t>self</a:t>
            </a:r>
            <a:r>
              <a:rPr lang="fi-FI" sz="2400" dirty="0"/>
              <a:t>,...), of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class</a:t>
            </a:r>
            <a:r>
              <a:rPr lang="fi-FI" sz="2400" dirty="0"/>
              <a:t>.</a:t>
            </a:r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07217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Class attributes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1D3C7-5452-6F4F-B40C-3534F48B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7" y="2344303"/>
            <a:ext cx="8109992" cy="184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7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Class attributes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29A82-26A5-7444-9D95-7AFCA5D0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" y="1865746"/>
            <a:ext cx="8897874" cy="42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@property and 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331236" y="2273631"/>
            <a:ext cx="79260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i-FI" sz="2400" dirty="0"/>
              <a:t>In Python, </a:t>
            </a:r>
            <a:r>
              <a:rPr lang="fi-FI" sz="2400" dirty="0" err="1"/>
              <a:t>getters</a:t>
            </a:r>
            <a:r>
              <a:rPr lang="fi-FI" sz="2400" dirty="0"/>
              <a:t> and </a:t>
            </a:r>
            <a:r>
              <a:rPr lang="fi-FI" sz="2400" dirty="0" err="1"/>
              <a:t>setters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not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same</a:t>
            </a:r>
            <a:r>
              <a:rPr lang="fi-FI" sz="2400" dirty="0"/>
              <a:t> as </a:t>
            </a:r>
            <a:r>
              <a:rPr lang="fi-FI" sz="2400" dirty="0" err="1"/>
              <a:t>those</a:t>
            </a:r>
            <a:r>
              <a:rPr lang="fi-FI" sz="2400" dirty="0"/>
              <a:t> in </a:t>
            </a:r>
            <a:r>
              <a:rPr lang="fi-FI" sz="2400" dirty="0" err="1"/>
              <a:t>other</a:t>
            </a:r>
            <a:r>
              <a:rPr lang="fi-FI" sz="2400" dirty="0"/>
              <a:t> </a:t>
            </a:r>
            <a:r>
              <a:rPr lang="fi-FI" sz="2400" dirty="0" err="1"/>
              <a:t>object-oriented</a:t>
            </a:r>
            <a:r>
              <a:rPr lang="fi-FI" sz="2400" dirty="0"/>
              <a:t> </a:t>
            </a:r>
            <a:r>
              <a:rPr lang="fi-FI" sz="2400" dirty="0" err="1"/>
              <a:t>programming</a:t>
            </a:r>
            <a:r>
              <a:rPr lang="fi-FI" sz="2400" dirty="0"/>
              <a:t> </a:t>
            </a:r>
            <a:r>
              <a:rPr lang="fi-FI" sz="2400" dirty="0" err="1"/>
              <a:t>languages</a:t>
            </a:r>
            <a:r>
              <a:rPr lang="fi-FI" sz="2400" dirty="0"/>
              <a:t>. </a:t>
            </a:r>
            <a:r>
              <a:rPr lang="fi-FI" sz="2400" dirty="0" err="1"/>
              <a:t>Basically</a:t>
            </a:r>
            <a:r>
              <a:rPr lang="fi-FI" sz="2400" dirty="0"/>
              <a:t>, </a:t>
            </a:r>
            <a:r>
              <a:rPr lang="fi-FI" sz="2400" dirty="0" err="1"/>
              <a:t>the</a:t>
            </a:r>
            <a:r>
              <a:rPr lang="fi-FI" sz="2400" dirty="0"/>
              <a:t> main </a:t>
            </a:r>
            <a:r>
              <a:rPr lang="fi-FI" sz="2400" dirty="0" err="1"/>
              <a:t>purpose</a:t>
            </a:r>
            <a:r>
              <a:rPr lang="fi-FI" sz="2400" dirty="0"/>
              <a:t> of </a:t>
            </a:r>
            <a:r>
              <a:rPr lang="fi-FI" sz="2400" dirty="0" err="1"/>
              <a:t>using</a:t>
            </a:r>
            <a:r>
              <a:rPr lang="fi-FI" sz="2400" dirty="0"/>
              <a:t> </a:t>
            </a:r>
            <a:r>
              <a:rPr lang="fi-FI" sz="2400" dirty="0" err="1"/>
              <a:t>getters</a:t>
            </a:r>
            <a:r>
              <a:rPr lang="fi-FI" sz="2400" dirty="0"/>
              <a:t> and </a:t>
            </a:r>
            <a:r>
              <a:rPr lang="fi-FI" sz="2400" dirty="0" err="1"/>
              <a:t>setters</a:t>
            </a:r>
            <a:r>
              <a:rPr lang="fi-FI" sz="2400" dirty="0"/>
              <a:t> in </a:t>
            </a:r>
            <a:r>
              <a:rPr lang="fi-FI" sz="2400" dirty="0" err="1"/>
              <a:t>object-oriented</a:t>
            </a:r>
            <a:r>
              <a:rPr lang="fi-FI" sz="2400" dirty="0"/>
              <a:t> </a:t>
            </a:r>
            <a:r>
              <a:rPr lang="fi-FI" sz="2400" dirty="0" err="1"/>
              <a:t>programs</a:t>
            </a:r>
            <a:r>
              <a:rPr lang="fi-FI" sz="2400" dirty="0"/>
              <a:t> is to </a:t>
            </a:r>
            <a:r>
              <a:rPr lang="fi-FI" sz="2400" dirty="0" err="1"/>
              <a:t>ensure</a:t>
            </a:r>
            <a:r>
              <a:rPr lang="fi-FI" sz="2400" dirty="0"/>
              <a:t> data </a:t>
            </a:r>
            <a:r>
              <a:rPr lang="fi-FI" sz="2400" dirty="0" err="1"/>
              <a:t>encapsulation</a:t>
            </a:r>
            <a:r>
              <a:rPr lang="fi-FI" sz="2400" dirty="0"/>
              <a:t>. </a:t>
            </a:r>
          </a:p>
          <a:p>
            <a:pPr fontAlgn="base"/>
            <a:endParaRPr lang="fi-FI" sz="2400" dirty="0"/>
          </a:p>
          <a:p>
            <a:pPr fontAlgn="base"/>
            <a:r>
              <a:rPr lang="fi-FI" sz="2400" dirty="0"/>
              <a:t> </a:t>
            </a:r>
            <a:r>
              <a:rPr lang="fi-FI" sz="2400" dirty="0" err="1"/>
              <a:t>Getters</a:t>
            </a:r>
            <a:r>
              <a:rPr lang="fi-FI" sz="2400" dirty="0"/>
              <a:t> and </a:t>
            </a:r>
            <a:r>
              <a:rPr lang="fi-FI" sz="2400" dirty="0" err="1"/>
              <a:t>Setters</a:t>
            </a:r>
            <a:r>
              <a:rPr lang="fi-FI" sz="2400" dirty="0"/>
              <a:t> in python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often</a:t>
            </a:r>
            <a:r>
              <a:rPr lang="fi-FI" sz="2400" dirty="0"/>
              <a:t> </a:t>
            </a:r>
            <a:r>
              <a:rPr lang="fi-FI" sz="2400" dirty="0" err="1"/>
              <a:t>used</a:t>
            </a:r>
            <a:r>
              <a:rPr lang="fi-FI" sz="2400" dirty="0"/>
              <a:t> </a:t>
            </a:r>
            <a:r>
              <a:rPr lang="fi-FI" sz="2400" dirty="0" err="1"/>
              <a:t>when</a:t>
            </a:r>
            <a:r>
              <a:rPr lang="fi-FI" sz="2400" dirty="0"/>
              <a:t>:</a:t>
            </a:r>
          </a:p>
          <a:p>
            <a:pPr fontAlgn="base"/>
            <a:r>
              <a:rPr lang="fi-FI" sz="2400" dirty="0"/>
              <a:t>-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use</a:t>
            </a:r>
            <a:r>
              <a:rPr lang="fi-FI" sz="2400" dirty="0"/>
              <a:t> </a:t>
            </a:r>
            <a:r>
              <a:rPr lang="fi-FI" sz="2400" dirty="0" err="1"/>
              <a:t>getters</a:t>
            </a:r>
            <a:r>
              <a:rPr lang="fi-FI" sz="2400" dirty="0"/>
              <a:t> &amp; </a:t>
            </a:r>
            <a:r>
              <a:rPr lang="fi-FI" sz="2400" dirty="0" err="1"/>
              <a:t>setters</a:t>
            </a:r>
            <a:r>
              <a:rPr lang="fi-FI" sz="2400" dirty="0"/>
              <a:t> to </a:t>
            </a:r>
            <a:r>
              <a:rPr lang="fi-FI" sz="2400" dirty="0" err="1"/>
              <a:t>add</a:t>
            </a:r>
            <a:r>
              <a:rPr lang="fi-FI" sz="2400" dirty="0"/>
              <a:t> </a:t>
            </a:r>
            <a:r>
              <a:rPr lang="fi-FI" sz="2400" dirty="0" err="1"/>
              <a:t>validation</a:t>
            </a:r>
            <a:r>
              <a:rPr lang="fi-FI" sz="2400" dirty="0"/>
              <a:t> </a:t>
            </a:r>
            <a:r>
              <a:rPr lang="fi-FI" sz="2400" dirty="0" err="1"/>
              <a:t>logic</a:t>
            </a:r>
            <a:r>
              <a:rPr lang="fi-FI" sz="2400" dirty="0"/>
              <a:t> </a:t>
            </a:r>
            <a:r>
              <a:rPr lang="fi-FI" sz="2400" dirty="0" err="1"/>
              <a:t>around</a:t>
            </a:r>
            <a:r>
              <a:rPr lang="fi-FI" sz="2400" dirty="0"/>
              <a:t> </a:t>
            </a:r>
            <a:r>
              <a:rPr lang="fi-FI" sz="2400" dirty="0" err="1"/>
              <a:t>getting</a:t>
            </a:r>
            <a:r>
              <a:rPr lang="fi-FI" sz="2400" dirty="0"/>
              <a:t> and </a:t>
            </a:r>
            <a:r>
              <a:rPr lang="fi-FI" sz="2400" dirty="0" err="1"/>
              <a:t>setting</a:t>
            </a:r>
            <a:r>
              <a:rPr lang="fi-FI" sz="2400" dirty="0"/>
              <a:t> a </a:t>
            </a:r>
            <a:r>
              <a:rPr lang="fi-FI" sz="2400" dirty="0" err="1"/>
              <a:t>value</a:t>
            </a:r>
            <a:r>
              <a:rPr lang="fi-FI" sz="2400" dirty="0"/>
              <a:t>.</a:t>
            </a:r>
          </a:p>
          <a:p>
            <a:pPr fontAlgn="base"/>
            <a:r>
              <a:rPr lang="fi-FI" sz="2400" dirty="0"/>
              <a:t>- To </a:t>
            </a:r>
            <a:r>
              <a:rPr lang="fi-FI" sz="2400" dirty="0" err="1"/>
              <a:t>avoid</a:t>
            </a:r>
            <a:r>
              <a:rPr lang="fi-FI" sz="2400" dirty="0"/>
              <a:t> </a:t>
            </a:r>
            <a:r>
              <a:rPr lang="fi-FI" sz="2400" dirty="0" err="1"/>
              <a:t>direct</a:t>
            </a:r>
            <a:r>
              <a:rPr lang="fi-FI" sz="2400" dirty="0"/>
              <a:t> </a:t>
            </a:r>
            <a:r>
              <a:rPr lang="fi-FI" sz="2400" dirty="0" err="1"/>
              <a:t>access</a:t>
            </a:r>
            <a:r>
              <a:rPr lang="fi-FI" sz="2400" dirty="0"/>
              <a:t> of a </a:t>
            </a:r>
            <a:r>
              <a:rPr lang="fi-FI" sz="2400" dirty="0" err="1"/>
              <a:t>class</a:t>
            </a:r>
            <a:r>
              <a:rPr lang="fi-FI" sz="2400" dirty="0"/>
              <a:t> </a:t>
            </a:r>
            <a:r>
              <a:rPr lang="fi-FI" sz="2400" dirty="0" err="1"/>
              <a:t>field</a:t>
            </a:r>
            <a:r>
              <a:rPr lang="fi-FI" sz="2400" dirty="0"/>
              <a:t> i.e. </a:t>
            </a:r>
            <a:r>
              <a:rPr lang="fi-FI" sz="2400" dirty="0" err="1"/>
              <a:t>private</a:t>
            </a:r>
            <a:r>
              <a:rPr lang="fi-FI" sz="2400" dirty="0"/>
              <a:t> </a:t>
            </a:r>
            <a:r>
              <a:rPr lang="fi-FI" sz="2400" dirty="0" err="1"/>
              <a:t>variables</a:t>
            </a:r>
            <a:r>
              <a:rPr lang="fi-FI" sz="2400" dirty="0"/>
              <a:t> </a:t>
            </a:r>
            <a:r>
              <a:rPr lang="fi-FI" sz="2400" dirty="0" err="1"/>
              <a:t>cannot</a:t>
            </a:r>
            <a:r>
              <a:rPr lang="fi-FI" sz="2400" dirty="0"/>
              <a:t>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accessed</a:t>
            </a:r>
            <a:r>
              <a:rPr lang="fi-FI" sz="2400" dirty="0"/>
              <a:t> </a:t>
            </a:r>
            <a:r>
              <a:rPr lang="fi-FI" sz="2400" dirty="0" err="1"/>
              <a:t>directly</a:t>
            </a:r>
            <a:r>
              <a:rPr lang="fi-FI" sz="2400" dirty="0"/>
              <a:t> </a:t>
            </a:r>
            <a:r>
              <a:rPr lang="fi-FI" sz="2400" dirty="0" err="1"/>
              <a:t>or</a:t>
            </a:r>
            <a:r>
              <a:rPr lang="fi-FI" sz="2400" dirty="0"/>
              <a:t> </a:t>
            </a:r>
            <a:r>
              <a:rPr lang="fi-FI" sz="2400" dirty="0" err="1"/>
              <a:t>modified</a:t>
            </a:r>
            <a:r>
              <a:rPr lang="fi-FI" sz="2400" dirty="0"/>
              <a:t> </a:t>
            </a:r>
            <a:r>
              <a:rPr lang="fi-FI" sz="2400" dirty="0" err="1"/>
              <a:t>by</a:t>
            </a:r>
            <a:r>
              <a:rPr lang="fi-FI" sz="2400" dirty="0"/>
              <a:t> </a:t>
            </a:r>
            <a:r>
              <a:rPr lang="fi-FI" sz="2400" dirty="0" err="1"/>
              <a:t>external</a:t>
            </a:r>
            <a:r>
              <a:rPr lang="fi-FI" sz="2400" dirty="0"/>
              <a:t> </a:t>
            </a:r>
            <a:r>
              <a:rPr lang="fi-FI" sz="2400" dirty="0" err="1"/>
              <a:t>user</a:t>
            </a:r>
            <a:r>
              <a:rPr lang="fi-FI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558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2E478-2C80-8541-9870-AA69C542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05" y="1742787"/>
            <a:ext cx="4457700" cy="501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331236" y="2273631"/>
            <a:ext cx="38990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Consider our past learn way to get values from class instance</a:t>
            </a:r>
          </a:p>
        </p:txBody>
      </p:sp>
    </p:spTree>
    <p:extLst>
      <p:ext uri="{BB962C8B-B14F-4D97-AF65-F5344CB8AC3E}">
        <p14:creationId xmlns:p14="http://schemas.microsoft.com/office/powerpoint/2010/main" val="324739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331236" y="2273631"/>
            <a:ext cx="792607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/>
              <a:t>In Python </a:t>
            </a:r>
            <a:r>
              <a:rPr lang="fi-FI" sz="2400" dirty="0" err="1"/>
              <a:t>property</a:t>
            </a:r>
            <a:r>
              <a:rPr lang="fi-FI" sz="2400" dirty="0"/>
              <a:t>()is a </a:t>
            </a:r>
            <a:r>
              <a:rPr lang="fi-FI" sz="2400" dirty="0" err="1"/>
              <a:t>built</a:t>
            </a:r>
            <a:r>
              <a:rPr lang="fi-FI" sz="2400" dirty="0"/>
              <a:t>-in </a:t>
            </a:r>
            <a:r>
              <a:rPr lang="fi-FI" sz="2400" dirty="0" err="1"/>
              <a:t>function</a:t>
            </a:r>
            <a:r>
              <a:rPr lang="fi-FI" sz="2400" dirty="0"/>
              <a:t> </a:t>
            </a:r>
            <a:r>
              <a:rPr lang="fi-FI" sz="2400" dirty="0" err="1"/>
              <a:t>that</a:t>
            </a:r>
            <a:r>
              <a:rPr lang="fi-FI" sz="2400" dirty="0"/>
              <a:t> </a:t>
            </a:r>
            <a:r>
              <a:rPr lang="fi-FI" sz="2400" dirty="0" err="1"/>
              <a:t>creates</a:t>
            </a:r>
            <a:r>
              <a:rPr lang="fi-FI" sz="2400" dirty="0"/>
              <a:t> and </a:t>
            </a:r>
            <a:r>
              <a:rPr lang="fi-FI" sz="2400" dirty="0" err="1"/>
              <a:t>returns</a:t>
            </a:r>
            <a:r>
              <a:rPr lang="fi-FI" sz="2400" dirty="0"/>
              <a:t> a </a:t>
            </a:r>
            <a:r>
              <a:rPr lang="fi-FI" sz="2400" dirty="0" err="1"/>
              <a:t>property</a:t>
            </a:r>
            <a:r>
              <a:rPr lang="fi-FI" sz="2400" dirty="0"/>
              <a:t> </a:t>
            </a:r>
            <a:r>
              <a:rPr lang="fi-FI" sz="2400" dirty="0" err="1"/>
              <a:t>object</a:t>
            </a:r>
            <a:r>
              <a:rPr lang="fi-FI" sz="2400" dirty="0"/>
              <a:t>. A </a:t>
            </a:r>
            <a:r>
              <a:rPr lang="fi-FI" sz="2400" dirty="0" err="1"/>
              <a:t>property</a:t>
            </a:r>
            <a:r>
              <a:rPr lang="fi-FI" sz="2400" dirty="0"/>
              <a:t> </a:t>
            </a:r>
            <a:r>
              <a:rPr lang="fi-FI" sz="2400" dirty="0" err="1"/>
              <a:t>object</a:t>
            </a:r>
            <a:r>
              <a:rPr lang="fi-FI" sz="2400" dirty="0"/>
              <a:t> </a:t>
            </a:r>
            <a:r>
              <a:rPr lang="fi-FI" sz="2400" dirty="0" err="1"/>
              <a:t>has</a:t>
            </a:r>
            <a:r>
              <a:rPr lang="fi-FI" sz="2400" dirty="0"/>
              <a:t> </a:t>
            </a:r>
            <a:r>
              <a:rPr lang="fi-FI" sz="2400" dirty="0" err="1"/>
              <a:t>three</a:t>
            </a:r>
            <a:r>
              <a:rPr lang="fi-FI" sz="2400" dirty="0"/>
              <a:t> </a:t>
            </a:r>
            <a:r>
              <a:rPr lang="fi-FI" sz="2400" dirty="0" err="1"/>
              <a:t>methods</a:t>
            </a:r>
            <a:r>
              <a:rPr lang="fi-FI" sz="2400" dirty="0"/>
              <a:t>, </a:t>
            </a:r>
            <a:r>
              <a:rPr lang="fi-FI" sz="2400" dirty="0" err="1"/>
              <a:t>getter</a:t>
            </a:r>
            <a:r>
              <a:rPr lang="fi-FI" sz="2400" dirty="0"/>
              <a:t>(), </a:t>
            </a:r>
            <a:r>
              <a:rPr lang="fi-FI" sz="2400" dirty="0" err="1"/>
              <a:t>setter</a:t>
            </a:r>
            <a:r>
              <a:rPr lang="fi-FI" sz="2400" dirty="0"/>
              <a:t>(), and </a:t>
            </a:r>
            <a:r>
              <a:rPr lang="fi-FI" sz="2400" dirty="0" err="1"/>
              <a:t>delete</a:t>
            </a:r>
            <a:r>
              <a:rPr lang="fi-FI" sz="2400" dirty="0"/>
              <a:t>(). </a:t>
            </a:r>
            <a:r>
              <a:rPr lang="fi-FI" sz="2400" dirty="0" err="1"/>
              <a:t>property</a:t>
            </a:r>
            <a:r>
              <a:rPr lang="fi-FI" sz="2400" dirty="0"/>
              <a:t>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258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2E478-2C80-8541-9870-AA69C542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05" y="1742787"/>
            <a:ext cx="4457700" cy="501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197886" y="2264395"/>
            <a:ext cx="38990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By using property we can</a:t>
            </a:r>
          </a:p>
          <a:p>
            <a:r>
              <a:rPr lang="en-US" sz="2800" dirty="0"/>
              <a:t>Define getters and setters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6955-FBFA-0145-B8C5-C14E9E7D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905" y="1028700"/>
            <a:ext cx="4902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Getters/setters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2E478-2C80-8541-9870-AA69C542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05" y="1742787"/>
            <a:ext cx="4457700" cy="501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197886" y="2264395"/>
            <a:ext cx="38990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By using property we can</a:t>
            </a:r>
          </a:p>
          <a:p>
            <a:r>
              <a:rPr lang="en-US" sz="2800" dirty="0"/>
              <a:t>Define getters and setters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16955-FBFA-0145-B8C5-C14E9E7D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905" y="1028700"/>
            <a:ext cx="4902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Operator overloading</a:t>
            </a:r>
          </a:p>
          <a:p>
            <a:endParaRPr lang="fi-FI" dirty="0"/>
          </a:p>
          <a:p>
            <a:r>
              <a:rPr lang="fi-FI" dirty="0" err="1"/>
              <a:t>Suppose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a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to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two-dimensional</a:t>
            </a:r>
            <a:r>
              <a:rPr lang="fi-FI" dirty="0"/>
              <a:t> </a:t>
            </a:r>
            <a:r>
              <a:rPr lang="fi-FI" dirty="0" err="1"/>
              <a:t>vectors</a:t>
            </a:r>
            <a:r>
              <a:rPr lang="fi-FI" dirty="0"/>
              <a:t>,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happens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plus </a:t>
            </a:r>
            <a:r>
              <a:rPr lang="fi-FI" dirty="0" err="1"/>
              <a:t>operator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? </a:t>
            </a:r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,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i="1" dirty="0"/>
              <a:t>__</a:t>
            </a:r>
            <a:r>
              <a:rPr lang="fi-FI" i="1" dirty="0" err="1"/>
              <a:t>add</a:t>
            </a:r>
            <a:r>
              <a:rPr lang="fi-FI" i="1" dirty="0"/>
              <a:t>__</a:t>
            </a:r>
            <a:r>
              <a:rPr lang="fi-FI" dirty="0"/>
              <a:t> </a:t>
            </a:r>
            <a:r>
              <a:rPr lang="fi-FI" dirty="0" err="1"/>
              <a:t>method</a:t>
            </a:r>
            <a:r>
              <a:rPr lang="fi-FI" dirty="0"/>
              <a:t> in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to </a:t>
            </a:r>
            <a:r>
              <a:rPr lang="fi-FI" dirty="0" err="1"/>
              <a:t>perform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addition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plus </a:t>
            </a:r>
            <a:r>
              <a:rPr lang="fi-FI" dirty="0" err="1"/>
              <a:t>operator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behave</a:t>
            </a:r>
            <a:r>
              <a:rPr lang="fi-FI" dirty="0"/>
              <a:t> as per </a:t>
            </a:r>
            <a:r>
              <a:rPr lang="fi-FI" dirty="0" err="1"/>
              <a:t>expectation</a:t>
            </a:r>
            <a:r>
              <a:rPr lang="fi-FI" dirty="0"/>
              <a:t> −</a:t>
            </a:r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93492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@Property way</a:t>
            </a:r>
          </a:p>
          <a:p>
            <a:endParaRPr lang="fi-FI" dirty="0"/>
          </a:p>
          <a:p>
            <a:pPr fontAlgn="base"/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2E478-2C80-8541-9870-AA69C542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05" y="1742787"/>
            <a:ext cx="4457700" cy="501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56259-1A4C-8247-AC05-F08FFBDE825F}"/>
              </a:ext>
            </a:extLst>
          </p:cNvPr>
          <p:cNvSpPr/>
          <p:nvPr/>
        </p:nvSpPr>
        <p:spPr>
          <a:xfrm>
            <a:off x="197886" y="2264395"/>
            <a:ext cx="38990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By using property we can</a:t>
            </a:r>
          </a:p>
          <a:p>
            <a:r>
              <a:rPr lang="en-US" sz="2800" dirty="0"/>
              <a:t>Define getters and setters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A83E6-6B1A-9344-AAFC-64DA9A64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05" y="1542473"/>
            <a:ext cx="4290390" cy="531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15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sz="2000" dirty="0"/>
              <a:t>Create five instances of Human class so that each time instance of Human is created count in Mammal is increased by one. </a:t>
            </a:r>
          </a:p>
          <a:p>
            <a:endParaRPr lang="en-US" sz="2000" dirty="0"/>
          </a:p>
          <a:p>
            <a:r>
              <a:rPr lang="en-US" sz="2000" dirty="0"/>
              <a:t>Create new class called </a:t>
            </a:r>
            <a:r>
              <a:rPr lang="en-US" sz="2000" dirty="0" err="1"/>
              <a:t>MonopolyMoney</a:t>
            </a:r>
            <a:r>
              <a:rPr lang="en-US" sz="2000" dirty="0"/>
              <a:t>, then use operator overloading to make calculations with </a:t>
            </a:r>
            <a:r>
              <a:rPr lang="en-US" sz="2000" dirty="0" err="1"/>
              <a:t>MonopolyMoney</a:t>
            </a:r>
            <a:r>
              <a:rPr lang="en-US" sz="2000" dirty="0"/>
              <a:t> (add, </a:t>
            </a:r>
            <a:r>
              <a:rPr lang="en-US" sz="2000" dirty="0" err="1"/>
              <a:t>substract</a:t>
            </a:r>
            <a:r>
              <a:rPr lang="en-US" sz="2000" dirty="0"/>
              <a:t>, multiply and division)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Exercies</a:t>
            </a:r>
            <a:r>
              <a:rPr lang="fi-FI" sz="2800" dirty="0"/>
              <a:t> 14.</a:t>
            </a:r>
          </a:p>
        </p:txBody>
      </p:sp>
    </p:spTree>
    <p:extLst>
      <p:ext uri="{BB962C8B-B14F-4D97-AF65-F5344CB8AC3E}">
        <p14:creationId xmlns:p14="http://schemas.microsoft.com/office/powerpoint/2010/main" val="45470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Operator overloading</a:t>
            </a:r>
          </a:p>
          <a:p>
            <a:endParaRPr lang="fi-FI" dirty="0"/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9C70E3-D64D-5B47-9958-97F8049E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9" y="2095001"/>
            <a:ext cx="8372036" cy="33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2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Operator overloading</a:t>
            </a:r>
          </a:p>
          <a:p>
            <a:endParaRPr lang="fi-FI" dirty="0"/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D8EEB-9077-3748-B13D-F2FBCAD4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976581"/>
            <a:ext cx="8535286" cy="388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32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Operator overloading</a:t>
            </a:r>
          </a:p>
          <a:p>
            <a:endParaRPr lang="fi-FI" dirty="0"/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A454D1-B791-7749-BAD6-017AF5DB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095001"/>
            <a:ext cx="8555156" cy="3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Operator overloading</a:t>
            </a:r>
          </a:p>
          <a:p>
            <a:endParaRPr lang="fi-FI" dirty="0"/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8F873-1BA9-9141-AFFF-94E86AB2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966911"/>
            <a:ext cx="8478982" cy="39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Operator overloading</a:t>
            </a:r>
          </a:p>
          <a:p>
            <a:endParaRPr lang="fi-FI" dirty="0"/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D23E90-C635-0441-96B7-9B9780CA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4" y="2429164"/>
            <a:ext cx="8728901" cy="248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Operator overloading</a:t>
            </a:r>
          </a:p>
          <a:p>
            <a:endParaRPr lang="fi-FI" dirty="0"/>
          </a:p>
          <a:p>
            <a:r>
              <a:rPr lang="fi-FI" dirty="0" err="1"/>
              <a:t>Example</a:t>
            </a:r>
            <a:r>
              <a:rPr lang="fi-FI" dirty="0"/>
              <a:t>: </a:t>
            </a:r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subtract</a:t>
            </a:r>
            <a:r>
              <a:rPr lang="fi-FI" dirty="0"/>
              <a:t>, </a:t>
            </a:r>
            <a:r>
              <a:rPr lang="fi-FI" dirty="0" err="1"/>
              <a:t>multiplication</a:t>
            </a:r>
            <a:r>
              <a:rPr lang="fi-FI" dirty="0"/>
              <a:t> and division of </a:t>
            </a:r>
            <a:r>
              <a:rPr lang="fi-FI" dirty="0" err="1"/>
              <a:t>Vector</a:t>
            </a:r>
            <a:endParaRPr lang="fi-FI" dirty="0"/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01823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Operator overloading</a:t>
            </a:r>
          </a:p>
          <a:p>
            <a:endParaRPr lang="fi-FI" dirty="0"/>
          </a:p>
          <a:p>
            <a:r>
              <a:rPr lang="fi-FI" dirty="0" err="1"/>
              <a:t>Example</a:t>
            </a:r>
            <a:r>
              <a:rPr lang="fi-FI" dirty="0"/>
              <a:t>: </a:t>
            </a:r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subtract</a:t>
            </a:r>
            <a:r>
              <a:rPr lang="fi-FI" dirty="0"/>
              <a:t>, </a:t>
            </a:r>
            <a:r>
              <a:rPr lang="fi-FI" dirty="0" err="1"/>
              <a:t>multiplication</a:t>
            </a:r>
            <a:r>
              <a:rPr lang="fi-FI" dirty="0"/>
              <a:t> and division of </a:t>
            </a:r>
            <a:r>
              <a:rPr lang="fi-FI" dirty="0" err="1"/>
              <a:t>Vector</a:t>
            </a:r>
            <a:endParaRPr lang="fi-FI" dirty="0"/>
          </a:p>
          <a:p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240492950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7FDB01-AF0B-43BA-AAF4-5744AB83392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c3866cd0-27f3-4bc4-8745-0484ecbb38e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16660</TotalTime>
  <Words>330</Words>
  <Application>Microsoft Macintosh PowerPoint</Application>
  <PresentationFormat>On-screen Show (4:3)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CENTRIA 2017</vt:lpstr>
      <vt:lpstr>Basics in programming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223</cp:revision>
  <dcterms:created xsi:type="dcterms:W3CDTF">2017-05-08T07:46:11Z</dcterms:created>
  <dcterms:modified xsi:type="dcterms:W3CDTF">2019-10-23T19:58:00Z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